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9" r:id="rId2"/>
    <p:sldId id="256" r:id="rId3"/>
    <p:sldId id="257" r:id="rId4"/>
    <p:sldId id="260"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65" autoAdjust="0"/>
    <p:restoredTop sz="93537" autoAdjust="0"/>
  </p:normalViewPr>
  <p:slideViewPr>
    <p:cSldViewPr>
      <p:cViewPr varScale="1">
        <p:scale>
          <a:sx n="70" d="100"/>
          <a:sy n="70" d="100"/>
        </p:scale>
        <p:origin x="164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D638D2-8AD1-4F13-B849-27BF65AFDB00}" type="datetimeFigureOut">
              <a:rPr lang="en-US" smtClean="0"/>
              <a:t>8/12/2018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92178E-1FC5-47E3-9652-A0D11AA14F17}" type="slidenum">
              <a:rPr lang="en-US" smtClean="0"/>
              <a:t>‹#›</a:t>
            </a:fld>
            <a:endParaRPr lang="en-US"/>
          </a:p>
        </p:txBody>
      </p:sp>
    </p:spTree>
    <p:extLst>
      <p:ext uri="{BB962C8B-B14F-4D97-AF65-F5344CB8AC3E}">
        <p14:creationId xmlns:p14="http://schemas.microsoft.com/office/powerpoint/2010/main" val="590244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Excessive use of police force is a major societal concern. Understanding the nature of this problem</a:t>
            </a:r>
            <a:r>
              <a:rPr lang="en-US" baseline="0" dirty="0" smtClean="0"/>
              <a:t> greatly affects the kind of measures to be put in place and their outcomes.</a:t>
            </a:r>
          </a:p>
          <a:p>
            <a:r>
              <a:rPr lang="en-US" baseline="0" dirty="0" smtClean="0"/>
              <a:t>Trained police officers have good code of conduct as compared to untrained personnel as their character is civilized. </a:t>
            </a:r>
            <a:endParaRPr lang="en-US" dirty="0"/>
          </a:p>
        </p:txBody>
      </p:sp>
      <p:sp>
        <p:nvSpPr>
          <p:cNvPr id="4" name="Slide Number Placeholder 3"/>
          <p:cNvSpPr>
            <a:spLocks noGrp="1"/>
          </p:cNvSpPr>
          <p:nvPr>
            <p:ph type="sldNum" sz="quarter" idx="10"/>
          </p:nvPr>
        </p:nvSpPr>
        <p:spPr/>
        <p:txBody>
          <a:bodyPr/>
          <a:lstStyle/>
          <a:p>
            <a:fld id="{F792178E-1FC5-47E3-9652-A0D11AA14F17}" type="slidenum">
              <a:rPr lang="en-US" smtClean="0"/>
              <a:t>2</a:t>
            </a:fld>
            <a:endParaRPr lang="en-US"/>
          </a:p>
        </p:txBody>
      </p:sp>
    </p:spTree>
    <p:extLst>
      <p:ext uri="{BB962C8B-B14F-4D97-AF65-F5344CB8AC3E}">
        <p14:creationId xmlns:p14="http://schemas.microsoft.com/office/powerpoint/2010/main" val="656247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disciplinary system shall check how officers applied force in relevance to the situation they were involved in. if the force was excessive, punishment or suspension can be issued. This makes officers critical thinkers before applying force. </a:t>
            </a:r>
          </a:p>
          <a:p>
            <a:r>
              <a:rPr lang="en-US" dirty="0" smtClean="0"/>
              <a:t>Meetings</a:t>
            </a:r>
            <a:r>
              <a:rPr lang="en-US" baseline="0" dirty="0" smtClean="0"/>
              <a:t> should address the challenges or actions of the public that trigger excessive use of force, the influence of the administration on the use of force by officers as well as how the public desires to be handled when caught in wrong. </a:t>
            </a:r>
            <a:endParaRPr lang="en-US" dirty="0" smtClean="0"/>
          </a:p>
        </p:txBody>
      </p:sp>
      <p:sp>
        <p:nvSpPr>
          <p:cNvPr id="4" name="Slide Number Placeholder 3"/>
          <p:cNvSpPr>
            <a:spLocks noGrp="1"/>
          </p:cNvSpPr>
          <p:nvPr>
            <p:ph type="sldNum" sz="quarter" idx="10"/>
          </p:nvPr>
        </p:nvSpPr>
        <p:spPr/>
        <p:txBody>
          <a:bodyPr/>
          <a:lstStyle/>
          <a:p>
            <a:fld id="{F792178E-1FC5-47E3-9652-A0D11AA14F17}" type="slidenum">
              <a:rPr lang="en-US" smtClean="0"/>
              <a:t>3</a:t>
            </a:fld>
            <a:endParaRPr lang="en-US"/>
          </a:p>
        </p:txBody>
      </p:sp>
    </p:spTree>
    <p:extLst>
      <p:ext uri="{BB962C8B-B14F-4D97-AF65-F5344CB8AC3E}">
        <p14:creationId xmlns:p14="http://schemas.microsoft.com/office/powerpoint/2010/main" val="147961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6C80AB0-3997-4C8B-A6B9-C44B263215B6}" type="datetimeFigureOut">
              <a:rPr lang="en-US" smtClean="0"/>
              <a:t>8/12/2018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BF15B50-533D-48E4-A1C6-A825F70C699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C80AB0-3997-4C8B-A6B9-C44B263215B6}"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5B50-533D-48E4-A1C6-A825F70C699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6C80AB0-3997-4C8B-A6B9-C44B263215B6}"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5B50-533D-48E4-A1C6-A825F70C699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C80AB0-3997-4C8B-A6B9-C44B263215B6}"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F15B50-533D-48E4-A1C6-A825F70C699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6C80AB0-3997-4C8B-A6B9-C44B263215B6}" type="datetimeFigureOut">
              <a:rPr lang="en-US" smtClean="0"/>
              <a:t>8/12/2018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F15B50-533D-48E4-A1C6-A825F70C699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B6C80AB0-3997-4C8B-A6B9-C44B263215B6}" type="datetimeFigureOut">
              <a:rPr lang="en-US" smtClean="0"/>
              <a:t>8/12/2018</a:t>
            </a:fld>
            <a:endParaRPr lang="en-US"/>
          </a:p>
        </p:txBody>
      </p:sp>
      <p:sp>
        <p:nvSpPr>
          <p:cNvPr id="8" name="Slide Number Placeholder 7"/>
          <p:cNvSpPr>
            <a:spLocks noGrp="1"/>
          </p:cNvSpPr>
          <p:nvPr>
            <p:ph type="sldNum" sz="quarter" idx="11"/>
          </p:nvPr>
        </p:nvSpPr>
        <p:spPr/>
        <p:txBody>
          <a:bodyPr/>
          <a:lstStyle/>
          <a:p>
            <a:fld id="{3BF15B50-533D-48E4-A1C6-A825F70C699F}"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C80AB0-3997-4C8B-A6B9-C44B263215B6}" type="datetimeFigureOut">
              <a:rPr lang="en-US" smtClean="0"/>
              <a:t>8/12/2018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F15B50-533D-48E4-A1C6-A825F70C69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C80AB0-3997-4C8B-A6B9-C44B263215B6}"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3BF15B50-533D-48E4-A1C6-A825F70C699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B6C80AB0-3997-4C8B-A6B9-C44B263215B6}" type="datetimeFigureOut">
              <a:rPr lang="en-US" smtClean="0"/>
              <a:t>8/12/2018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F15B50-533D-48E4-A1C6-A825F70C699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C80AB0-3997-4C8B-A6B9-C44B263215B6}"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5B50-533D-48E4-A1C6-A825F70C699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C80AB0-3997-4C8B-A6B9-C44B263215B6}" type="datetimeFigureOut">
              <a:rPr lang="en-US" smtClean="0"/>
              <a:t>8/12/2018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15B50-533D-48E4-A1C6-A825F70C699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6C80AB0-3997-4C8B-A6B9-C44B263215B6}" type="datetimeFigureOut">
              <a:rPr lang="en-US" smtClean="0"/>
              <a:t>8/12/2018</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3BF15B50-533D-48E4-A1C6-A825F70C699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76400"/>
            <a:ext cx="7470648" cy="3688080"/>
          </a:xfrm>
        </p:spPr>
        <p:txBody>
          <a:bodyPr>
            <a:normAutofit/>
          </a:bodyPr>
          <a:lstStyle/>
          <a:p>
            <a:pPr algn="ctr"/>
            <a:r>
              <a:rPr lang="en-US" dirty="0" smtClean="0"/>
              <a:t>Police Use of Force</a:t>
            </a:r>
            <a:r>
              <a:rPr lang="en-US" dirty="0"/>
              <a:t/>
            </a:r>
            <a:br>
              <a:rPr lang="en-US" dirty="0"/>
            </a:br>
            <a:r>
              <a:rPr lang="en-US" dirty="0"/>
              <a:t>S</a:t>
            </a:r>
            <a:r>
              <a:rPr lang="en-US" dirty="0" smtClean="0"/>
              <a:t>tudent </a:t>
            </a:r>
            <a:r>
              <a:rPr lang="en-US" dirty="0"/>
              <a:t>N</a:t>
            </a:r>
            <a:r>
              <a:rPr lang="en-US" dirty="0" smtClean="0"/>
              <a:t>ames</a:t>
            </a:r>
            <a:br>
              <a:rPr lang="en-US" dirty="0" smtClean="0"/>
            </a:br>
            <a:r>
              <a:rPr lang="en-US" dirty="0" smtClean="0"/>
              <a:t>Institutional </a:t>
            </a:r>
            <a:r>
              <a:rPr lang="en-US" dirty="0"/>
              <a:t>A</a:t>
            </a:r>
            <a:r>
              <a:rPr lang="en-US" dirty="0" smtClean="0"/>
              <a:t>ffiliation</a:t>
            </a:r>
            <a:endParaRPr lang="en-US" dirty="0"/>
          </a:p>
        </p:txBody>
      </p:sp>
    </p:spTree>
    <p:extLst>
      <p:ext uri="{BB962C8B-B14F-4D97-AF65-F5344CB8AC3E}">
        <p14:creationId xmlns:p14="http://schemas.microsoft.com/office/powerpoint/2010/main" val="415361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1"/>
            <a:ext cx="7772400" cy="914400"/>
          </a:xfrm>
        </p:spPr>
        <p:txBody>
          <a:bodyPr>
            <a:normAutofit fontScale="90000"/>
          </a:bodyPr>
          <a:lstStyle/>
          <a:p>
            <a:r>
              <a:rPr lang="en-US" dirty="0" smtClean="0"/>
              <a:t>WAY FOWARD FOR RESOLUTION</a:t>
            </a:r>
            <a:endParaRPr lang="en-US" dirty="0"/>
          </a:p>
        </p:txBody>
      </p:sp>
      <p:sp>
        <p:nvSpPr>
          <p:cNvPr id="3" name="Subtitle 2"/>
          <p:cNvSpPr>
            <a:spLocks noGrp="1"/>
          </p:cNvSpPr>
          <p:nvPr>
            <p:ph type="subTitle" idx="1"/>
          </p:nvPr>
        </p:nvSpPr>
        <p:spPr>
          <a:xfrm>
            <a:off x="533400" y="838200"/>
            <a:ext cx="7772400" cy="4953000"/>
          </a:xfrm>
        </p:spPr>
        <p:txBody>
          <a:bodyPr>
            <a:normAutofit fontScale="92500" lnSpcReduction="10000"/>
          </a:bodyPr>
          <a:lstStyle/>
          <a:p>
            <a:pPr marL="457200" indent="-457200" algn="l">
              <a:buFont typeface="Wingdings" panose="05000000000000000000" pitchFamily="2" charset="2"/>
              <a:buChar char="Ø"/>
            </a:pPr>
            <a:r>
              <a:rPr lang="en-US" sz="2800" dirty="0" smtClean="0"/>
              <a:t>There are various measures that can be put in place to help reduce the use of excessive force by police officers in maintaining law and order.</a:t>
            </a:r>
          </a:p>
          <a:p>
            <a:pPr marL="457200" indent="-457200" algn="l">
              <a:buFont typeface="Wingdings" pitchFamily="2" charset="2"/>
              <a:buChar char="v"/>
            </a:pPr>
            <a:r>
              <a:rPr lang="en-US" sz="2800" dirty="0" smtClean="0"/>
              <a:t>accurate data collection on how the police use their force should </a:t>
            </a:r>
            <a:r>
              <a:rPr lang="en-US" sz="2800" dirty="0"/>
              <a:t>be </a:t>
            </a:r>
            <a:r>
              <a:rPr lang="en-US" sz="2800" dirty="0" smtClean="0"/>
              <a:t>collected to enhance problem identification and analysis (Worden</a:t>
            </a:r>
            <a:r>
              <a:rPr lang="en-US" sz="2800" dirty="0"/>
              <a:t>, 2015). </a:t>
            </a:r>
            <a:endParaRPr lang="en-US" sz="2800" dirty="0" smtClean="0"/>
          </a:p>
          <a:p>
            <a:pPr marL="457200" indent="-457200" algn="l">
              <a:buFont typeface="Wingdings" pitchFamily="2" charset="2"/>
              <a:buChar char="v"/>
            </a:pPr>
            <a:r>
              <a:rPr lang="en-US" sz="2800" dirty="0" smtClean="0"/>
              <a:t>Training should also be put in place as a mandatory requirement before police officers are given the badge that empowers them to practice.  </a:t>
            </a:r>
            <a:endParaRPr lang="en-US" sz="2800" dirty="0" smtClean="0"/>
          </a:p>
          <a:p>
            <a:pPr marL="457200" indent="-457200" algn="l">
              <a:buFont typeface="Wingdings" pitchFamily="2" charset="2"/>
              <a:buChar char="v"/>
            </a:pPr>
            <a:r>
              <a:rPr lang="en-US" sz="2800" dirty="0" smtClean="0"/>
              <a:t>Training </a:t>
            </a:r>
            <a:r>
              <a:rPr lang="en-US" sz="2800" dirty="0" smtClean="0"/>
              <a:t>influences behavior and personality as well as it provides techniques for situation management.</a:t>
            </a:r>
            <a:endParaRPr lang="en-US" sz="2800" dirty="0"/>
          </a:p>
        </p:txBody>
      </p:sp>
    </p:spTree>
    <p:extLst>
      <p:ext uri="{BB962C8B-B14F-4D97-AF65-F5344CB8AC3E}">
        <p14:creationId xmlns:p14="http://schemas.microsoft.com/office/powerpoint/2010/main" val="3128554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76200"/>
            <a:ext cx="7772400" cy="1470025"/>
          </a:xfrm>
        </p:spPr>
        <p:txBody>
          <a:bodyPr>
            <a:normAutofit fontScale="90000"/>
          </a:bodyPr>
          <a:lstStyle/>
          <a:p>
            <a:r>
              <a:rPr lang="en-US" dirty="0" smtClean="0"/>
              <a:t>WAY FOWARD FOR RESOLUTION Cont’d</a:t>
            </a:r>
            <a:endParaRPr lang="en-US" dirty="0"/>
          </a:p>
        </p:txBody>
      </p:sp>
      <p:sp>
        <p:nvSpPr>
          <p:cNvPr id="3" name="Subtitle 2"/>
          <p:cNvSpPr>
            <a:spLocks noGrp="1"/>
          </p:cNvSpPr>
          <p:nvPr>
            <p:ph type="subTitle" idx="1"/>
          </p:nvPr>
        </p:nvSpPr>
        <p:spPr>
          <a:xfrm>
            <a:off x="609600" y="1828800"/>
            <a:ext cx="7848600" cy="4724400"/>
          </a:xfrm>
        </p:spPr>
        <p:txBody>
          <a:bodyPr>
            <a:normAutofit lnSpcReduction="10000"/>
          </a:bodyPr>
          <a:lstStyle/>
          <a:p>
            <a:pPr marL="457200" indent="-457200" algn="l">
              <a:buFont typeface="Wingdings" pitchFamily="2" charset="2"/>
              <a:buChar char="v"/>
            </a:pPr>
            <a:r>
              <a:rPr lang="en-US" sz="2800" dirty="0"/>
              <a:t>A</a:t>
            </a:r>
            <a:r>
              <a:rPr lang="en-US" sz="2800" dirty="0" smtClean="0"/>
              <a:t> strict disciplinary system for police officers should </a:t>
            </a:r>
            <a:r>
              <a:rPr lang="en-US" sz="2800" dirty="0"/>
              <a:t>be </a:t>
            </a:r>
            <a:r>
              <a:rPr lang="en-US" sz="2800" dirty="0" smtClean="0"/>
              <a:t>implemented (</a:t>
            </a:r>
            <a:r>
              <a:rPr lang="en-US" sz="2800" dirty="0"/>
              <a:t>Compton et.al, 2014</a:t>
            </a:r>
            <a:r>
              <a:rPr lang="en-US" sz="2800" dirty="0" smtClean="0"/>
              <a:t>). The system monitors and maintains the code of conduct of officers when they are on duty. </a:t>
            </a:r>
          </a:p>
          <a:p>
            <a:pPr marL="457200" indent="-457200" algn="l">
              <a:buFont typeface="Wingdings" pitchFamily="2" charset="2"/>
              <a:buChar char="v"/>
            </a:pPr>
            <a:r>
              <a:rPr lang="en-US" sz="2800" dirty="0"/>
              <a:t>P</a:t>
            </a:r>
            <a:r>
              <a:rPr lang="en-US" sz="2800" dirty="0" smtClean="0"/>
              <a:t>eople can join hands to advocate for as well as support criminal justice reforms. Through support calls and public meetings, the force used by officers can be decreased. </a:t>
            </a:r>
            <a:endParaRPr lang="en-US" sz="2800" dirty="0" smtClean="0"/>
          </a:p>
          <a:p>
            <a:pPr marL="457200" indent="-457200" algn="l">
              <a:buFont typeface="Wingdings" pitchFamily="2" charset="2"/>
              <a:buChar char="v"/>
            </a:pPr>
            <a:r>
              <a:rPr lang="en-US" sz="2800" dirty="0" smtClean="0"/>
              <a:t>Participants </a:t>
            </a:r>
            <a:r>
              <a:rPr lang="en-US" sz="2800" dirty="0" smtClean="0"/>
              <a:t>of the meting should be officers, administrators and members of the public.</a:t>
            </a:r>
          </a:p>
          <a:p>
            <a:pPr marL="457200" indent="-457200" algn="just">
              <a:buFont typeface="Wingdings" pitchFamily="2" charset="2"/>
              <a:buChar char="v"/>
            </a:pPr>
            <a:endParaRPr lang="en-US" dirty="0"/>
          </a:p>
        </p:txBody>
      </p:sp>
    </p:spTree>
    <p:extLst>
      <p:ext uri="{BB962C8B-B14F-4D97-AF65-F5344CB8AC3E}">
        <p14:creationId xmlns:p14="http://schemas.microsoft.com/office/powerpoint/2010/main" val="1816710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a:xfrm>
            <a:off x="228600" y="1600200"/>
            <a:ext cx="8534400" cy="5105400"/>
          </a:xfrm>
        </p:spPr>
        <p:txBody>
          <a:bodyPr>
            <a:normAutofit fontScale="92500"/>
          </a:bodyPr>
          <a:lstStyle/>
          <a:p>
            <a:r>
              <a:rPr lang="en-US" dirty="0"/>
              <a:t>Compton, M. T., </a:t>
            </a:r>
            <a:r>
              <a:rPr lang="en-US" dirty="0" err="1"/>
              <a:t>Bakeman</a:t>
            </a:r>
            <a:r>
              <a:rPr lang="en-US" dirty="0"/>
              <a:t>, R., Broussard, B., </a:t>
            </a:r>
            <a:r>
              <a:rPr lang="en-US" dirty="0" err="1"/>
              <a:t>Hankerson</a:t>
            </a:r>
            <a:r>
              <a:rPr lang="en-US" dirty="0"/>
              <a:t>-Dyson, D., Husbands, L., </a:t>
            </a:r>
            <a:r>
              <a:rPr lang="en-US" dirty="0" err="1"/>
              <a:t>Krishan</a:t>
            </a:r>
            <a:r>
              <a:rPr lang="en-US" dirty="0"/>
              <a:t>, S., </a:t>
            </a:r>
            <a:r>
              <a:rPr lang="en-US" dirty="0" smtClean="0"/>
              <a:t>... </a:t>
            </a:r>
            <a:r>
              <a:rPr lang="en-US" dirty="0"/>
              <a:t>&amp; Watson, A. C. (2014). The police-based crisis intervention team (CIT) model: II. Effects on level of force and resolution, referral, and arrest. Psychiatric services, 65(4), 523-529.</a:t>
            </a:r>
          </a:p>
          <a:p>
            <a:r>
              <a:rPr lang="en-US" dirty="0"/>
              <a:t>Worden, R. E. (2015). The causes of police brutality: Theory and evidence on police use of </a:t>
            </a:r>
            <a:r>
              <a:rPr lang="en-US" dirty="0" smtClean="0"/>
              <a:t>force</a:t>
            </a:r>
            <a:r>
              <a:rPr lang="en-US" dirty="0"/>
              <a:t>. Criminal justice theory: Explaining the nature and behavior of criminal justice, 149-204.</a:t>
            </a:r>
          </a:p>
          <a:p>
            <a:endParaRPr lang="en-US" dirty="0"/>
          </a:p>
        </p:txBody>
      </p:sp>
    </p:spTree>
    <p:extLst>
      <p:ext uri="{BB962C8B-B14F-4D97-AF65-F5344CB8AC3E}">
        <p14:creationId xmlns:p14="http://schemas.microsoft.com/office/powerpoint/2010/main" val="1321044775"/>
      </p:ext>
    </p:extLst>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39</TotalTime>
  <Words>429</Words>
  <Application>Microsoft Office PowerPoint</Application>
  <PresentationFormat>On-screen Show (4:3)</PresentationFormat>
  <Paragraphs>19</Paragraphs>
  <Slides>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Franklin Gothic Book</vt:lpstr>
      <vt:lpstr>Wingdings</vt:lpstr>
      <vt:lpstr>Wingdings 2</vt:lpstr>
      <vt:lpstr>Technic</vt:lpstr>
      <vt:lpstr>Police Use of Force Student Names Institutional Affiliation</vt:lpstr>
      <vt:lpstr>WAY FOWARD FOR RESOLUTION</vt:lpstr>
      <vt:lpstr>WAY FOWARD FOR RESOLUTION Cont’d</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WAY FOWARD FOR RESOLUTION</dc:title>
  <dc:creator>user</dc:creator>
  <cp:lastModifiedBy>Windows User</cp:lastModifiedBy>
  <cp:revision>13</cp:revision>
  <dcterms:created xsi:type="dcterms:W3CDTF">2018-08-12T02:36:29Z</dcterms:created>
  <dcterms:modified xsi:type="dcterms:W3CDTF">2018-08-12T07:05:22Z</dcterms:modified>
</cp:coreProperties>
</file>